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87779412188859"/>
          <c:y val="0.18934463961235729"/>
          <c:w val="0.60180617807389936"/>
          <c:h val="0.406070933441012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0.5</c:v>
                </c:pt>
                <c:pt idx="2">
                  <c:v>0.45</c:v>
                </c:pt>
                <c:pt idx="3">
                  <c:v>0.35000000000000031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0.43000000000000038</c:v>
                </c:pt>
                <c:pt idx="1">
                  <c:v>0.5</c:v>
                </c:pt>
                <c:pt idx="2">
                  <c:v>0.55000000000000004</c:v>
                </c:pt>
                <c:pt idx="3">
                  <c:v>0.65000000000000324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635584"/>
        <c:axId val="153635976"/>
      </c:barChart>
      <c:catAx>
        <c:axId val="153635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153635976"/>
        <c:crosses val="autoZero"/>
        <c:auto val="1"/>
        <c:lblAlgn val="ctr"/>
        <c:lblOffset val="100"/>
        <c:noMultiLvlLbl val="0"/>
      </c:catAx>
      <c:valAx>
        <c:axId val="15363597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363558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1906610712122522"/>
          <c:y val="4.8150750386970857E-2"/>
          <c:w val="0.47234259179141341"/>
          <c:h val="9.686035399421331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D9AA-B3BF-4B66-9D33-E493DE797714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8D99-05C4-4762-B75F-7BCE8FBC7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D9AA-B3BF-4B66-9D33-E493DE797714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8D99-05C4-4762-B75F-7BCE8FBC7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D9AA-B3BF-4B66-9D33-E493DE797714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8D99-05C4-4762-B75F-7BCE8FBC7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D9AA-B3BF-4B66-9D33-E493DE797714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8D99-05C4-4762-B75F-7BCE8FBC7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D9AA-B3BF-4B66-9D33-E493DE797714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8D99-05C4-4762-B75F-7BCE8FBC7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D9AA-B3BF-4B66-9D33-E493DE797714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8D99-05C4-4762-B75F-7BCE8FBC7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D9AA-B3BF-4B66-9D33-E493DE797714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8D99-05C4-4762-B75F-7BCE8FBC7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D9AA-B3BF-4B66-9D33-E493DE797714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8D99-05C4-4762-B75F-7BCE8FBC7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D9AA-B3BF-4B66-9D33-E493DE797714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8D99-05C4-4762-B75F-7BCE8FBC7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D9AA-B3BF-4B66-9D33-E493DE797714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8D99-05C4-4762-B75F-7BCE8FBC7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D9AA-B3BF-4B66-9D33-E493DE797714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8D99-05C4-4762-B75F-7BCE8FBC7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D9AA-B3BF-4B66-9D33-E493DE797714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28D99-05C4-4762-B75F-7BCE8FBC77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Образцы заполнения заявления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sz="3600" b="1" dirty="0"/>
              <a:t>Результаты освоения обучающимися образовательных программ по итогам мониторингов, проводимых организацией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Основанием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аттестации на указанную в заявлении квалификационную категорию считаю следующие результаты работы, соответствующие требованиям, предъявляемым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первой /высшей квалификационной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категории.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межаттестационный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период учащиеся имеют стабильные результаты освоения образовательных программ.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данный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межаттестационный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период у учащихся прослеживается положительная динамика успеваемости</a:t>
            </a:r>
            <a:r>
              <a:rPr lang="ru-RU" dirty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498178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/>
              <a:t>Результаты освоения обучающимися образовательных программ по итогам мониторингов, проводимых организацией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296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42617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Результаты освоения обучающимися образовательных программ по итогам мониторингов, проводимых организацией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8531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Обучающимися достигнута положительная динамика результатов освоения образовательных программ по итогам мониторинга, проводимых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учреждением: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2013 г. – 92%  отлично; 8 % хорошо;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2014 г. – 94% отлично; 6 % хорошо;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2015 г. – 94% отлично; 6 % хорошо;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2016 – 95% отлично; 5 % хорошо;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2017 г. – 97% отлично 3% хорошо;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2018г. -  97% отлично 3% хорошо.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Результаты освоения обучающимися образовательных программ по итогам мониторингов, проводимых организацией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556792"/>
          <a:ext cx="7797550" cy="496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510"/>
                <a:gridCol w="1559510"/>
                <a:gridCol w="1559510"/>
                <a:gridCol w="1559510"/>
                <a:gridCol w="1559510"/>
              </a:tblGrid>
              <a:tr h="11522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учебные годы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сохран-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ность контин-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гента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средний балл за год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(по 10-балльной системе)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Промежуточная аттестация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(качественный уровень)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выпуски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32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9,5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95 %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32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9,6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96 %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32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9,6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96 %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32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9,7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32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9,7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pPr lvl="0" algn="just"/>
            <a:r>
              <a:rPr lang="ru-RU" sz="2800" b="1" dirty="0"/>
              <a:t>Результаты развития способностей обучающихся к творческой, научной деятельности, их участия в олимпиадах, конкурсах, фестивалях, мероприятиях </a:t>
            </a:r>
            <a:r>
              <a:rPr lang="ru-RU" sz="2800" b="1" dirty="0" err="1"/>
              <a:t>социокультурной</a:t>
            </a:r>
            <a:r>
              <a:rPr lang="ru-RU" sz="2800" b="1" dirty="0"/>
              <a:t> направленности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Результатами развития способностей обучающихся являются достижения на кустовых, областных и региональных, всероссийских и международных конкурсах и фестивалях: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лауреата I степени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«НАЗВАНИЕ КОНКУРСА», ГОРОД И ГОД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Диплом лауреата I степени  Всероссийского конкурса 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НАЗВАНИЕ КОНКУРСА», ГОРОД И ГОД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межаттестационный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период одним из важных направлений моей работы является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социокультурное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взаимодействие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 детскими домами творчества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Осуществляю взаимосвязь с другими учреждениями города: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 ДМШ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(участие детей в концертах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), с городскими Дворцами культуры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(городские концерты, юбилеи, творческие вечера, отчетные концерты, городские собрания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другие учреждения.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межаттестационный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период систематически разрабатываю сценарии  открытых уроков и мероприятий.                          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just"/>
            <a:r>
              <a:rPr lang="ru-RU" sz="2800" b="1" dirty="0"/>
              <a:t>Владение новыми образовательными технологиями*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своей работе использую современные образовательные технологии для реализации познавательной и творческой активности детей:     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Использую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индивидуальный, дифференцированный подход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Использую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информационно-коммуникационные, мультимедийные технологии при проведении уроков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Владею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здоровьесберегающими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технологиями</a:t>
            </a: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Систематически работаю над подготовкой музыкального материала к урокам, экзаменам, концертам, занимаюсь самообразованием.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Постоянно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совершенствую свое исполнительское мастерство, подбираю и осваиваю новый репертуар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Развивающее и игровое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обучения,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Личностно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– ориентированный подход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lvl="0"/>
            <a:r>
              <a:rPr lang="ru-RU" sz="2400" b="1" dirty="0" smtClean="0"/>
              <a:t>Результаты участия в профессиональных конкурсах,</a:t>
            </a:r>
            <a:r>
              <a:rPr lang="ru-RU" sz="2400" dirty="0" smtClean="0"/>
              <a:t> </a:t>
            </a:r>
            <a:r>
              <a:rPr lang="ru-RU" sz="2400" b="1" dirty="0" smtClean="0"/>
              <a:t>конкурсах исполнительского мастерства, личное участие в концертно-выставочной /научно-образовательной/спортивно-оздоровительной деятельности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подготовку учащихся и по результатам конкурсных выступлений была награждена, как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концертмейстер / преподаватель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дипломами и благодарственными письмами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ПЕРЕЧИСЛИТЬ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Личное участие в конкурсах: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ПЕРЕЧИСЛИТЬ </a:t>
            </a: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pPr lvl="0" algn="l"/>
            <a:r>
              <a:rPr lang="ru-RU" sz="2400" b="1" dirty="0"/>
              <a:t>Личный вклад педагогического работника в повышение качества образования,</a:t>
            </a:r>
            <a:r>
              <a:rPr lang="ru-RU" sz="2400" dirty="0"/>
              <a:t> </a:t>
            </a:r>
            <a:r>
              <a:rPr lang="ru-RU" sz="2400" b="1" dirty="0"/>
              <a:t>транслирование опыта практических результатов профессиональной деятельности, в том числе экспериментальной и инновационной, участие в работе методических объединений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24847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Вношу личный вклад в повышение качества образования, совершенствование методов обучения и воспитания, разрабатывая программно-методическое сопровождение образовательного процесса. Мною разработаны и применяются в образовательном процессе следующие рабочие программы и учебное пособие: ПЕРЕЧИСЛИТЬ.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Участвую в мероприятиях городской методической секции преподавателей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ДШИ/ДМШ/ДХШ.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Принимала участие в конференции (Всероссийские, региональные, международные) с докладом «ТЕМА»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Участвовала в мастер-классах (НАЗВАНИЕ, ГОД)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Курсы повышения квалификации (программа, год, количество часов)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450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Times New Roman</vt:lpstr>
      <vt:lpstr>Тема Office</vt:lpstr>
      <vt:lpstr>Образцы заполнения заявления</vt:lpstr>
      <vt:lpstr>Результаты освоения обучающимися образовательных программ по итогам мониторингов, проводимых организацией </vt:lpstr>
      <vt:lpstr>Результаты освоения обучающимися образовательных программ по итогам мониторингов, проводимых организацией</vt:lpstr>
      <vt:lpstr>Результаты освоения обучающимися образовательных программ по итогам мониторингов, проводимых организацией</vt:lpstr>
      <vt:lpstr>Результаты освоения обучающимися образовательных программ по итогам мониторингов, проводимых организацией</vt:lpstr>
      <vt:lpstr>Результаты развития способностей обучающихся к творческой, научной деятельности, их участия в олимпиадах, конкурсах, фестивалях, мероприятиях социокультурной направленности  </vt:lpstr>
      <vt:lpstr>Владение новыми образовательными технологиями* </vt:lpstr>
      <vt:lpstr>Результаты участия в профессиональных конкурсах, конкурсах исполнительского мастерства, личное участие в концертно-выставочной /научно-образовательной/спортивно-оздоровительной деятельности </vt:lpstr>
      <vt:lpstr>Личный вклад педагогического работника в повышение качества образования, транслирование опыта практических результатов профессиональной деятельности, в том числе экспериментальной и инновационной, участие в работе методических объединений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Образцы заполнения заявления</dc:title>
  <dc:creator>HP</dc:creator>
  <cp:lastModifiedBy>Наталья Клещева</cp:lastModifiedBy>
  <cp:revision>6</cp:revision>
  <dcterms:created xsi:type="dcterms:W3CDTF">2018-09-05T16:41:15Z</dcterms:created>
  <dcterms:modified xsi:type="dcterms:W3CDTF">2018-09-07T07:23:22Z</dcterms:modified>
</cp:coreProperties>
</file>