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3" r:id="rId8"/>
    <p:sldId id="261" r:id="rId9"/>
    <p:sldId id="271" r:id="rId10"/>
    <p:sldId id="264" r:id="rId11"/>
    <p:sldId id="265" r:id="rId12"/>
    <p:sldId id="266" r:id="rId13"/>
    <p:sldId id="267" r:id="rId14"/>
    <p:sldId id="268" r:id="rId15"/>
    <p:sldId id="270" r:id="rId16"/>
    <p:sldId id="273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83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43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6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1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7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5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3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1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7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3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8613-704D-4571-91DF-7DAC14DB5E5B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6A31-BF22-444A-B283-BE007DFE11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s@somc.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s@somc.ru" TargetMode="External"/><Relationship Id="rId2" Type="http://schemas.openxmlformats.org/officeDocument/2006/relationships/hyperlink" Target="mailto:Attestation@somc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iv@somc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612923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Инструкция </a:t>
            </a:r>
            <a:br>
              <a:rPr lang="ru-RU" sz="8000" b="1" dirty="0" smtClean="0"/>
            </a:br>
            <a:r>
              <a:rPr lang="ru-RU" sz="8000" b="1" dirty="0" smtClean="0"/>
              <a:t>к онлайн-сервису «Аттестация»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4377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914400"/>
            <a:ext cx="10541000" cy="52244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600" dirty="0" smtClean="0"/>
              <a:t>Логин пользователя является </a:t>
            </a:r>
            <a:r>
              <a:rPr lang="ru-RU" sz="3600" b="1" dirty="0" smtClean="0"/>
              <a:t>уникальным</a:t>
            </a:r>
            <a:r>
              <a:rPr lang="ru-RU" sz="3600" dirty="0" smtClean="0"/>
              <a:t>. Если преподаватель является совместителем по второй </a:t>
            </a:r>
            <a:r>
              <a:rPr lang="ru-RU" sz="3600" dirty="0" smtClean="0"/>
              <a:t>должности в другом образовательном учреждении (в </a:t>
            </a:r>
            <a:r>
              <a:rPr lang="ru-RU" sz="3600" dirty="0" smtClean="0"/>
              <a:t>одном учреждении работает преподавателем, в другом концертмейстером), ему необходимо зарегистрировать в учреждении по совместительству </a:t>
            </a:r>
            <a:r>
              <a:rPr lang="ru-RU" sz="3600" b="1" dirty="0" smtClean="0"/>
              <a:t>новый</a:t>
            </a:r>
            <a:r>
              <a:rPr lang="ru-RU" sz="3600" dirty="0" smtClean="0"/>
              <a:t> личный  кабинет, с новым (</a:t>
            </a:r>
            <a:r>
              <a:rPr lang="ru-RU" sz="3600" b="1" dirty="0" smtClean="0"/>
              <a:t>другим</a:t>
            </a:r>
            <a:r>
              <a:rPr lang="ru-RU" sz="3600" dirty="0" smtClean="0"/>
              <a:t>) почтовым ящиком.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434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843" y="609600"/>
            <a:ext cx="10814957" cy="5783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Заявление пишется в свободной форме, но следует помнить:</a:t>
            </a:r>
            <a:endParaRPr lang="en-US" dirty="0" smtClean="0"/>
          </a:p>
          <a:p>
            <a:r>
              <a:rPr lang="ru-RU" dirty="0" smtClean="0"/>
              <a:t>В заявке на аттестацию необходимо заполнять текстовые поля. </a:t>
            </a:r>
            <a:r>
              <a:rPr lang="ru-RU" b="1" dirty="0" smtClean="0"/>
              <a:t>Недостаточно прикрепить дипломы и иные документы без комментария. </a:t>
            </a:r>
          </a:p>
          <a:p>
            <a:pPr marL="0" indent="0">
              <a:buNone/>
            </a:pPr>
            <a:r>
              <a:rPr lang="ru-RU" b="1" dirty="0" smtClean="0"/>
              <a:t>Именно с этим заявлением будет работать эксперт</a:t>
            </a:r>
          </a:p>
          <a:p>
            <a:r>
              <a:rPr lang="ru-RU" dirty="0" smtClean="0"/>
              <a:t>При заполнении заявления необходимо опираться на пункты 36 и 37 «Порядка проведения аттестации».</a:t>
            </a:r>
          </a:p>
          <a:p>
            <a:r>
              <a:rPr lang="ru-RU" dirty="0" smtClean="0"/>
              <a:t>Если есть сведения о деятельности работника в </a:t>
            </a:r>
            <a:r>
              <a:rPr lang="ru-RU" dirty="0" err="1" smtClean="0"/>
              <a:t>межаттестационный</a:t>
            </a:r>
            <a:r>
              <a:rPr lang="ru-RU" dirty="0" smtClean="0"/>
              <a:t> период, которые не укладываются, на Ваш взгляд, в предложенную сервисом форму, Вы можете прикрепить их отдельным файлом в формате </a:t>
            </a:r>
            <a:r>
              <a:rPr lang="en-US" dirty="0" smtClean="0"/>
              <a:t>Word</a:t>
            </a:r>
            <a:r>
              <a:rPr lang="ru-RU" dirty="0" smtClean="0"/>
              <a:t>, назвав его «Дополнительные сведения»</a:t>
            </a:r>
          </a:p>
          <a:p>
            <a:r>
              <a:rPr lang="ru-RU" dirty="0" smtClean="0"/>
              <a:t>Суммарный объем прилагаемых к заявлению файлов </a:t>
            </a:r>
            <a:r>
              <a:rPr lang="ru-RU" b="1" dirty="0" smtClean="0"/>
              <a:t>не должен превышать 25 МБ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36. Первая квалификационная категория педагогическим работникам устанавливается на основе: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029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стабильных </a:t>
            </a:r>
            <a:r>
              <a:rPr lang="ru-RU" dirty="0"/>
              <a:t>положительных результатов освоения обучающимися образовательных программ по итогам мониторингов, проводимых организацией;</a:t>
            </a:r>
          </a:p>
          <a:p>
            <a:r>
              <a:rPr lang="ru-RU" dirty="0"/>
              <a:t>стабильных положительных результатов освоения обучающимися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 г. № 662*(5);</a:t>
            </a:r>
          </a:p>
          <a:p>
            <a:r>
              <a:rPr lang="ru-RU" dirty="0"/>
              <a:t>выявления развития у обучающихся способностей к научной (интеллектуальной), творческой, физкультурно-спортивной деятельности;</a:t>
            </a:r>
          </a:p>
          <a:p>
            <a:r>
              <a:rPr lang="ru-RU" dirty="0"/>
              <a:t>личного вклада в повышение качества образования, совершенствования методов обучения и воспитания, транслирования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7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37. Высшая квалификационная категория педагогическим работникам устанавливается на основе: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217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достижения обучающимися положительной динамики результатов освоения образовательных программ по итогам мониторингов, проводимых организацией;</a:t>
            </a:r>
          </a:p>
          <a:p>
            <a:r>
              <a:rPr lang="ru-RU" dirty="0" smtClean="0"/>
              <a:t>достижения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662*(5);</a:t>
            </a:r>
          </a:p>
          <a:p>
            <a:r>
              <a:rPr lang="ru-RU" dirty="0" smtClean="0"/>
              <a:t>выявления и развития способностей обучающихся к научной (интеллектуальной), творческой, физкультурно-спортивной деятельности, а также их участия в олимпиадах, конкурсах, фестивалях, соревнованиях;</a:t>
            </a:r>
          </a:p>
          <a:p>
            <a:r>
              <a:rPr lang="ru-RU" dirty="0" smtClean="0"/>
              <a:t>личного вклада в повышение качества образования, совершенствования методов обучения и воспитания, и продуктивного использования новых образовательных технологий, транслирования в педагогических коллективах опыта практических результатов своей профессиональной деятельности, в том числе экспериментальной и инновационной;</a:t>
            </a:r>
          </a:p>
          <a:p>
            <a:r>
              <a:rPr lang="ru-RU" dirty="0" smtClean="0"/>
              <a:t>активного участия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профессиональных конкурсах.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0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Регистрация эксперта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3600" dirty="0" smtClean="0"/>
              <a:t>Эксперт </a:t>
            </a:r>
            <a:r>
              <a:rPr lang="ru-RU" sz="3600" dirty="0"/>
              <a:t>может зарегистрироваться </a:t>
            </a:r>
            <a:r>
              <a:rPr lang="ru-RU" sz="3600" dirty="0" smtClean="0"/>
              <a:t>самостоятельно с </a:t>
            </a:r>
            <a:r>
              <a:rPr lang="ru-RU" sz="3600" dirty="0"/>
              <a:t>главной страницы </a:t>
            </a:r>
            <a:r>
              <a:rPr lang="ru-RU" sz="3600" dirty="0" smtClean="0"/>
              <a:t>сайта (</a:t>
            </a:r>
            <a:r>
              <a:rPr lang="ru-RU" sz="3600" b="1" dirty="0" smtClean="0"/>
              <a:t>по адресу </a:t>
            </a:r>
            <a:r>
              <a:rPr lang="en-US" sz="3600" b="1" dirty="0" smtClean="0"/>
              <a:t>at.somc.ru</a:t>
            </a:r>
            <a:r>
              <a:rPr lang="ru-RU" sz="3600" dirty="0" smtClean="0"/>
              <a:t>), </a:t>
            </a:r>
            <a:r>
              <a:rPr lang="ru-RU" sz="3600" dirty="0"/>
              <a:t>кликнув по ссылке «зарегистрироваться», а на странице регистрации выбрать «Специалист</a:t>
            </a:r>
            <a:r>
              <a:rPr lang="ru-RU" sz="3600" dirty="0" smtClean="0"/>
              <a:t>».</a:t>
            </a:r>
          </a:p>
          <a:p>
            <a:pPr marL="0" indent="0">
              <a:buNone/>
            </a:pPr>
            <a:r>
              <a:rPr lang="ru-RU" sz="3600" dirty="0" smtClean="0"/>
              <a:t>Если учреждение регистрирует эксперта, необходимо связаться с модератором, чтобы он присвоил работнику </a:t>
            </a:r>
            <a:r>
              <a:rPr lang="ru-RU" sz="3600" dirty="0"/>
              <a:t>статус эксперта в административной панели.</a:t>
            </a:r>
          </a:p>
        </p:txBody>
      </p:sp>
    </p:spTree>
    <p:extLst>
      <p:ext uri="{BB962C8B-B14F-4D97-AF65-F5344CB8AC3E}">
        <p14:creationId xmlns:p14="http://schemas.microsoft.com/office/powerpoint/2010/main" val="30607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996043"/>
            <a:ext cx="10668000" cy="5180920"/>
          </a:xfrm>
        </p:spPr>
        <p:txBody>
          <a:bodyPr/>
          <a:lstStyle/>
          <a:p>
            <a:r>
              <a:rPr lang="ru-RU" dirty="0" smtClean="0"/>
              <a:t>В случае возникновения ошибок, технических проблем, ситуаций некорректного поведения онлайн-сервиса необходимо сделать скриншот с введенными данными, скриншот с ошибкой, описать вербально последовательность действий и характер ошибки. Указать логин учреждения и ФИО работника в личном кабинете которого возникли проблемы.</a:t>
            </a:r>
          </a:p>
          <a:p>
            <a:r>
              <a:rPr lang="ru-RU" dirty="0" smtClean="0"/>
              <a:t>Дополнительные сведения, которые могут потребоваться для устранения проблемы: </a:t>
            </a:r>
            <a:r>
              <a:rPr lang="ru-RU" dirty="0"/>
              <a:t>н</a:t>
            </a:r>
            <a:r>
              <a:rPr lang="ru-RU" dirty="0" smtClean="0"/>
              <a:t>аименование браузера, версия браузера, версия </a:t>
            </a:r>
            <a:r>
              <a:rPr lang="en-US" dirty="0" smtClean="0"/>
              <a:t>Windows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Данные сведения отправить на электронную почту модератора: </a:t>
            </a:r>
            <a:r>
              <a:rPr lang="en-US" dirty="0" smtClean="0">
                <a:hlinkClick r:id="rId2"/>
              </a:rPr>
              <a:t>ps@somc.ru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5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Эффективная </a:t>
            </a:r>
            <a:r>
              <a:rPr lang="ru-RU" dirty="0"/>
              <a:t>и корректная работа онлайн-сервиса возможна в браузерах: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Chrome </a:t>
            </a:r>
            <a:endParaRPr lang="ru-RU" dirty="0" smtClean="0"/>
          </a:p>
          <a:p>
            <a:r>
              <a:rPr lang="en-US" dirty="0" smtClean="0"/>
              <a:t>Opera </a:t>
            </a:r>
            <a:endParaRPr lang="ru-RU" dirty="0" smtClean="0"/>
          </a:p>
          <a:p>
            <a:r>
              <a:rPr lang="en-US" dirty="0" smtClean="0"/>
              <a:t>Mozilla Firefox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Браузер </a:t>
            </a:r>
            <a:r>
              <a:rPr lang="en-US" b="1" dirty="0"/>
              <a:t>Internet </a:t>
            </a:r>
            <a:r>
              <a:rPr lang="en-US" b="1" dirty="0" smtClean="0"/>
              <a:t>Explorer</a:t>
            </a:r>
            <a:r>
              <a:rPr lang="ru-RU" b="1" dirty="0" smtClean="0"/>
              <a:t> данным сервисом не поддерживается.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4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 электронной почты</a:t>
            </a:r>
            <a:r>
              <a:rPr lang="en-US" dirty="0" smtClean="0"/>
              <a:t> </a:t>
            </a:r>
            <a:r>
              <a:rPr lang="ru-RU" dirty="0" smtClean="0"/>
              <a:t>модераторов: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Attestation@somc.ru</a:t>
            </a:r>
            <a:r>
              <a:rPr lang="en-US" dirty="0" smtClean="0"/>
              <a:t> </a:t>
            </a:r>
            <a:r>
              <a:rPr lang="ru-RU" dirty="0" smtClean="0"/>
              <a:t>Аверкиева Лиля </a:t>
            </a:r>
            <a:r>
              <a:rPr lang="ru-RU" dirty="0" smtClean="0"/>
              <a:t>Борисовна</a:t>
            </a:r>
            <a:r>
              <a:rPr lang="en-US" dirty="0" smtClean="0"/>
              <a:t> – </a:t>
            </a:r>
            <a:r>
              <a:rPr lang="ru-RU" dirty="0" smtClean="0"/>
              <a:t>модератор по приему заявлений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ps@somc.ru</a:t>
            </a:r>
            <a:r>
              <a:rPr lang="en-US" dirty="0" smtClean="0"/>
              <a:t> </a:t>
            </a:r>
            <a:r>
              <a:rPr lang="ru-RU" dirty="0" err="1" smtClean="0"/>
              <a:t>Корючкина</a:t>
            </a:r>
            <a:r>
              <a:rPr lang="ru-RU" dirty="0" smtClean="0"/>
              <a:t> Полина </a:t>
            </a:r>
            <a:r>
              <a:rPr lang="ru-RU" dirty="0" smtClean="0"/>
              <a:t>Сергеевна – модератор технического сопровождения</a:t>
            </a:r>
          </a:p>
          <a:p>
            <a:r>
              <a:rPr lang="en-US" dirty="0" smtClean="0">
                <a:hlinkClick r:id="rId4"/>
              </a:rPr>
              <a:t>giv@somc.ru</a:t>
            </a:r>
            <a:r>
              <a:rPr lang="en-US" dirty="0" smtClean="0"/>
              <a:t> </a:t>
            </a:r>
            <a:r>
              <a:rPr lang="ru-RU" dirty="0" smtClean="0"/>
              <a:t>– модератор по работе с экспертами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7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614362"/>
            <a:ext cx="7607300" cy="60858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473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Регистрация пользователей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36900" y="736600"/>
            <a:ext cx="415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АДРЕСНАЯ СТРОКА НАХОДИТСЯ СВЕРХУ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 адресной строке укажите</a:t>
            </a:r>
            <a:r>
              <a:rPr lang="ru-RU" dirty="0"/>
              <a:t> </a:t>
            </a:r>
            <a:r>
              <a:rPr lang="ru-RU" b="1" dirty="0"/>
              <a:t>адрес сайта: at.somc.ru 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971736"/>
            <a:ext cx="7225392" cy="577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370" y="365125"/>
            <a:ext cx="10341429" cy="957489"/>
          </a:xfrm>
        </p:spPr>
        <p:txBody>
          <a:bodyPr>
            <a:normAutofit fontScale="90000"/>
          </a:bodyPr>
          <a:lstStyle/>
          <a:p>
            <a:r>
              <a:rPr lang="ru-RU" dirty="0"/>
              <a:t>Авторизуйтесь на сайте по логину и паролю 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5" y="996043"/>
            <a:ext cx="10421257" cy="586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krinshoter.ru/i/210818/QswKWCp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22" y="1381026"/>
            <a:ext cx="7453992" cy="51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7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После </a:t>
            </a:r>
            <a:r>
              <a:rPr lang="ru-RU" sz="3100" b="1" dirty="0"/>
              <a:t>авторизации попадаете стартовую страницу Личного Кабинета, где можно редактировать данные учреждения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9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krinshoter.ru/i/210818/bSPKSp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1111404"/>
            <a:ext cx="8242300" cy="55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Заполните данные и сохраните изменения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0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Создание </a:t>
            </a:r>
            <a:r>
              <a:rPr lang="ru-RU" b="1" dirty="0" err="1"/>
              <a:t>пед</a:t>
            </a:r>
            <a:r>
              <a:rPr lang="ru-RU" b="1" dirty="0"/>
              <a:t>. работника:</a:t>
            </a:r>
            <a:endParaRPr lang="ru-RU" dirty="0"/>
          </a:p>
        </p:txBody>
      </p:sp>
      <p:pic>
        <p:nvPicPr>
          <p:cNvPr id="5122" name="Picture 2" descr="http://skrinshoter.ru/i/210818/Kp2wTdG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050058"/>
            <a:ext cx="7607300" cy="58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krinshoter.ru/i/210818/GZS9enq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-41074"/>
            <a:ext cx="8970383" cy="67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7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Обратите внимание, что регистрация педагогического работника возможна только с адресом его электронной почты в качестве логина, адрес учреждения уже является логином для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23148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471</Words>
  <Application>Microsoft Office PowerPoint</Application>
  <PresentationFormat>Произвольный</PresentationFormat>
  <Paragraphs>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Инструкция  к онлайн-сервису «Аттестация»</vt:lpstr>
      <vt:lpstr>Регистрация пользователей  </vt:lpstr>
      <vt:lpstr>В адресной строке укажите адрес сайта: at.somc.ru </vt:lpstr>
      <vt:lpstr>Авторизуйтесь на сайте по логину и паролю  </vt:lpstr>
      <vt:lpstr>После авторизации попадаете стартовую страницу Личного Кабинета, где можно редактировать данные учреждения  </vt:lpstr>
      <vt:lpstr>Заполните данные и сохраните изменения </vt:lpstr>
      <vt:lpstr> Создание пед. работника:</vt:lpstr>
      <vt:lpstr>Презентация PowerPoint</vt:lpstr>
      <vt:lpstr>Презентация PowerPoint</vt:lpstr>
      <vt:lpstr>Презентация PowerPoint</vt:lpstr>
      <vt:lpstr>Презентация PowerPoint</vt:lpstr>
      <vt:lpstr>36. Первая квалификационная категория педагогическим работникам устанавливается на основе: </vt:lpstr>
      <vt:lpstr>37. Высшая квалификационная категория педагогическим работникам устанавливается на основе:</vt:lpstr>
      <vt:lpstr>Регистрация эксперта</vt:lpstr>
      <vt:lpstr>Презентация PowerPoint</vt:lpstr>
      <vt:lpstr> Эффективная и корректная работа онлайн-сервиса возможна в браузерах: </vt:lpstr>
      <vt:lpstr>Адреса электронной почты модераторов:</vt:lpstr>
    </vt:vector>
  </TitlesOfParts>
  <Company>СОМЦ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к онлайн-сервису «Аттестация»</dc:title>
  <dc:creator>Наталья Клещева</dc:creator>
  <cp:lastModifiedBy>Windows User</cp:lastModifiedBy>
  <cp:revision>14</cp:revision>
  <dcterms:created xsi:type="dcterms:W3CDTF">2018-09-14T09:49:42Z</dcterms:created>
  <dcterms:modified xsi:type="dcterms:W3CDTF">2018-09-20T10:57:13Z</dcterms:modified>
</cp:coreProperties>
</file>